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822" y="1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F73B-1D7D-2A74-5514-674034BD2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63FDD-89E4-87E1-F471-7315EE21B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FBBA5-F27F-5403-AE04-D9072C01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6252-5360-63E9-D79D-D9F8800CE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4FE0-5207-72F3-7C0B-F1A01486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43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4623-B31C-D57F-02AF-D0D1B109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DC955-F380-A365-D13F-791D132C2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23049-CB02-A4E0-1EE1-5BCD1EFE3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89D13-E835-73C0-8E8E-1965C177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029C4-6644-CD4E-5D1C-F6FB39B4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62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BC829-8167-7F34-7FB5-E091FA1A2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C0A18-EA46-833B-1714-9AC88122C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ACF61-010D-9429-8EFC-99C349E9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52511-21C6-986C-9E85-DD28E08B1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25B1-7018-D079-E613-107A747F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71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C303-DE07-2875-9C2E-A548C496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14C1F-F1F0-5ACA-5031-DD30CE5B8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01467-7AF4-1EDC-3336-B259F2E2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713EB-B6EA-D235-2B19-204CFD54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8D169-F8D6-20CA-62E3-CEE443B5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93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5797-4F2B-3966-24CB-09485675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3F1DF-F93E-4725-DD4C-FD3913C42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B6F6-8065-5311-2F0C-24626A23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8F7A-734B-B084-3882-E10D708B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C4EA2-ED61-E4EB-782A-42867246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991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1075-F52A-4899-202D-C98012A2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141F1-8BBD-AA8A-B5F9-F0536E1E6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A0A85-7B99-43D2-BEB4-32E545BFF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09010-AB1F-8F8D-5A33-602758D1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A97D8-FCB0-E3C3-1B21-A873C83D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4CAA3-97DE-A5FC-E9DF-76924B9D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74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A67A-A63B-8531-DDE7-FB44857B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36C75-1CB7-43F8-62C8-8CF38B133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F4579-F6C3-19B3-F00B-DC22690C2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1BDFB-9188-8DA0-FC6D-D181E4A32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AD5D4-9FE1-59F9-BE1C-CD4EB1D0D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73BBA-1680-BC6F-898B-DCD9EF9F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88825-382F-5050-A5C0-4E9452DD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890AC-1DC3-F5C3-3E7E-B8189670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72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615C-2A20-F041-1ED8-B13BDA1D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C2227-6142-2C4A-3D45-0719298A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D0F36-CAE1-0A91-A64D-CA46376D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72A97-77B3-F895-1125-06D5D89E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20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6A526-0951-5E23-7111-09D6F372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6445E-5488-BAC2-D063-DDA63FA7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29781-0AF3-3630-EFE1-C3418146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88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78FA-B502-E2CD-45FB-E35AA449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E18BC-4C77-CD60-5967-864F9274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D8072-17AB-F429-27A8-421E9AF7D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03BF6-D8B0-3723-07D1-44DE0950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14D1A-F068-31D7-3E32-C5AFD483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CCEF-5A38-8CF5-19AF-DB10B5D9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69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02A9-33D4-AD17-1451-87CACD42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61A37-0B93-7EE1-26D7-C9FFA79FA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FC1C6-8436-9713-1F1F-ABD6A430A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EA779-57A9-799F-94D5-DB7B94BD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5D6A7-F808-205E-FCA5-48578A5D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A84CC-848F-72AA-D813-C291E6E3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97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6A85A-ED2F-7471-9226-2DD9574D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823B6-360D-5BEC-A6F9-40DB2FE9B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C5523-466B-CEC3-300F-A902B25B3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7D2BF9-B653-4A9D-AE30-04179903D65B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AFA84-0472-A032-F4A1-A27EA88FA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24D4B-4AA8-526E-7E29-0C0E9CFE4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7EA44E-CC5B-438E-98DB-024923924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0F13F89-58E9-C3DE-8456-6826E703E0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4629" y="42623"/>
            <a:ext cx="8757184" cy="6772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27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D6D5659-7642-1156-5627-2100DB99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98"/>
          <a:stretch/>
        </p:blipFill>
        <p:spPr>
          <a:xfrm>
            <a:off x="1596000" y="684927"/>
            <a:ext cx="9000000" cy="54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7DEFE63-441D-22C1-FF85-DA63E4119F38}"/>
              </a:ext>
            </a:extLst>
          </p:cNvPr>
          <p:cNvGrpSpPr>
            <a:grpSpLocks noChangeAspect="1"/>
          </p:cNvGrpSpPr>
          <p:nvPr/>
        </p:nvGrpSpPr>
        <p:grpSpPr>
          <a:xfrm>
            <a:off x="1305876" y="161278"/>
            <a:ext cx="9000000" cy="6535443"/>
            <a:chOff x="0" y="0"/>
            <a:chExt cx="5760085" cy="41827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1D8BCD-FD02-38C5-088B-9542B9F64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760085" cy="418274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934D90-BB48-4B9C-589E-08E2A1675AFB}"/>
                </a:ext>
              </a:extLst>
            </p:cNvPr>
            <p:cNvGrpSpPr/>
            <p:nvPr/>
          </p:nvGrpSpPr>
          <p:grpSpPr>
            <a:xfrm>
              <a:off x="242455" y="865909"/>
              <a:ext cx="630226" cy="803053"/>
              <a:chOff x="291068" y="1053026"/>
              <a:chExt cx="763549" cy="97320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73E5CE6-06FB-D0A2-9455-39BCF0E4A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68" y="1071124"/>
                <a:ext cx="763549" cy="955111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DAABA2C-91F3-0199-8F4D-ED76F7352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4057" y="1053026"/>
                <a:ext cx="234405" cy="1928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289E43D-0EA0-1A6A-C5AE-4AB56CB772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0944" y="1063050"/>
                <a:ext cx="234405" cy="1928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939DEE4-98E1-18F2-BF55-546DCEEC6B8B}"/>
                </a:ext>
              </a:extLst>
            </p:cNvPr>
            <p:cNvGrpSpPr/>
            <p:nvPr/>
          </p:nvGrpSpPr>
          <p:grpSpPr>
            <a:xfrm>
              <a:off x="242455" y="3131128"/>
              <a:ext cx="630226" cy="803053"/>
              <a:chOff x="291067" y="3796226"/>
              <a:chExt cx="763549" cy="97320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A81DC1-DF2F-E945-1173-0527464DC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67" y="3814324"/>
                <a:ext cx="763549" cy="955111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5B45532-7889-604F-77EC-21A752D9D4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4056" y="3796226"/>
                <a:ext cx="234405" cy="1928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2B7249C-AD98-ECD0-22DE-3EF78167E3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0943" y="3806250"/>
                <a:ext cx="234405" cy="1928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995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928FE1F-D6AC-136A-EEAD-78E0122792CA}"/>
              </a:ext>
            </a:extLst>
          </p:cNvPr>
          <p:cNvGrpSpPr/>
          <p:nvPr/>
        </p:nvGrpSpPr>
        <p:grpSpPr>
          <a:xfrm>
            <a:off x="491832" y="-990947"/>
            <a:ext cx="11208336" cy="8187861"/>
            <a:chOff x="1755752" y="-808067"/>
            <a:chExt cx="11208336" cy="81878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E47DC4-C8A5-3B20-3323-52363B295000}"/>
                </a:ext>
              </a:extLst>
            </p:cNvPr>
            <p:cNvGrpSpPr/>
            <p:nvPr/>
          </p:nvGrpSpPr>
          <p:grpSpPr>
            <a:xfrm>
              <a:off x="1755752" y="939737"/>
              <a:ext cx="3678289" cy="4978525"/>
              <a:chOff x="9812076" y="675617"/>
              <a:chExt cx="2105472" cy="3096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CD4EA2-A55B-47D8-A57A-2A21864988EA}"/>
                  </a:ext>
                </a:extLst>
              </p:cNvPr>
              <p:cNvGrpSpPr/>
              <p:nvPr/>
            </p:nvGrpSpPr>
            <p:grpSpPr>
              <a:xfrm>
                <a:off x="9912498" y="679999"/>
                <a:ext cx="1975122" cy="2971698"/>
                <a:chOff x="9873081" y="675742"/>
                <a:chExt cx="1975122" cy="2971698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5DD5430-3A67-0736-334B-8CC1DC0D9D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873081" y="1045181"/>
                  <a:ext cx="1914162" cy="2602259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44652FA-BBB1-E7C2-23F2-C9A28913A733}"/>
                    </a:ext>
                  </a:extLst>
                </p:cNvPr>
                <p:cNvSpPr txBox="1"/>
                <p:nvPr/>
              </p:nvSpPr>
              <p:spPr>
                <a:xfrm>
                  <a:off x="9934041" y="675742"/>
                  <a:ext cx="1914162" cy="338554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r>
                    <a:rPr lang="en-US" sz="1600" i="1">
                      <a:solidFill>
                        <a:schemeClr val="accent1"/>
                      </a:solidFill>
                      <a:latin typeface="Georgia" panose="02040502050405020303" pitchFamily="18" charset="0"/>
                    </a:rPr>
                    <a:t>in-vivo</a:t>
                  </a:r>
                  <a:r>
                    <a:rPr lang="en-US" sz="1600">
                      <a:solidFill>
                        <a:schemeClr val="accent1"/>
                      </a:solidFill>
                      <a:latin typeface="Georgia" panose="02040502050405020303" pitchFamily="18" charset="0"/>
                    </a:rPr>
                    <a:t> Experiments</a:t>
                  </a:r>
                  <a:endParaRPr lang="en-IN" sz="1600">
                    <a:solidFill>
                      <a:schemeClr val="accent1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91DDF75-5B21-5D4C-2EAA-50AB4B7AE290}"/>
                  </a:ext>
                </a:extLst>
              </p:cNvPr>
              <p:cNvSpPr/>
              <p:nvPr/>
            </p:nvSpPr>
            <p:spPr>
              <a:xfrm>
                <a:off x="9812076" y="675617"/>
                <a:ext cx="2105472" cy="3096000"/>
              </a:xfrm>
              <a:prstGeom prst="rect">
                <a:avLst/>
              </a:prstGeom>
              <a:solidFill>
                <a:schemeClr val="accent1">
                  <a:alpha val="5000"/>
                </a:scheme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184566-1600-E9EB-0E75-B4221BFC6D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4088" y="-808067"/>
              <a:ext cx="7200000" cy="4072241"/>
              <a:chOff x="-624065" y="4273308"/>
              <a:chExt cx="5196065" cy="293883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33E2A6-0E5E-C90B-01A7-ABC2F9A8752D}"/>
                  </a:ext>
                </a:extLst>
              </p:cNvPr>
              <p:cNvSpPr/>
              <p:nvPr/>
            </p:nvSpPr>
            <p:spPr>
              <a:xfrm>
                <a:off x="-624065" y="4273308"/>
                <a:ext cx="5196065" cy="2938837"/>
              </a:xfrm>
              <a:prstGeom prst="rect">
                <a:avLst/>
              </a:prstGeom>
              <a:solidFill>
                <a:srgbClr val="FF0000">
                  <a:alpha val="5000"/>
                </a:srgb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392D6E9-FECE-2DE2-1CC3-A9D238833F33}"/>
                  </a:ext>
                </a:extLst>
              </p:cNvPr>
              <p:cNvGrpSpPr/>
              <p:nvPr/>
            </p:nvGrpSpPr>
            <p:grpSpPr>
              <a:xfrm>
                <a:off x="-538961" y="4290721"/>
                <a:ext cx="5108459" cy="2839967"/>
                <a:chOff x="274834" y="3719221"/>
                <a:chExt cx="5108459" cy="2839967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B716233C-7D72-0E2A-3690-ACF5D5D61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082"/>
                <a:stretch/>
              </p:blipFill>
              <p:spPr>
                <a:xfrm>
                  <a:off x="328403" y="4075188"/>
                  <a:ext cx="5054890" cy="248400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DDD0BD-ADC4-2929-FA75-8B5E2C5E870A}"/>
                    </a:ext>
                  </a:extLst>
                </p:cNvPr>
                <p:cNvSpPr txBox="1"/>
                <p:nvPr/>
              </p:nvSpPr>
              <p:spPr>
                <a:xfrm>
                  <a:off x="274834" y="3719221"/>
                  <a:ext cx="49166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rgbClr val="FF0000"/>
                      </a:solidFill>
                      <a:latin typeface="Georgia" panose="02040502050405020303" pitchFamily="18" charset="0"/>
                    </a:rPr>
                    <a:t>Time-Frequency Analysis of Acquired ECoG</a:t>
                  </a:r>
                  <a:endParaRPr lang="en-IN" sz="1600">
                    <a:solidFill>
                      <a:srgbClr val="FF0000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669569-5C30-823A-D219-DE38733C00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58734" y="3534863"/>
              <a:ext cx="7199999" cy="3844931"/>
              <a:chOff x="6249032" y="3859581"/>
              <a:chExt cx="5503252" cy="293883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249CAFA-C3D0-CFD7-8263-91827D23D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69"/>
              <a:stretch/>
            </p:blipFill>
            <p:spPr bwMode="auto">
              <a:xfrm>
                <a:off x="6658260" y="4198135"/>
                <a:ext cx="4998719" cy="2473033"/>
              </a:xfrm>
              <a:prstGeom prst="rect">
                <a:avLst/>
              </a:prstGeom>
              <a:noFill/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A873B0-E1DA-CB24-7110-A840FD50D4FD}"/>
                  </a:ext>
                </a:extLst>
              </p:cNvPr>
              <p:cNvSpPr txBox="1"/>
              <p:nvPr/>
            </p:nvSpPr>
            <p:spPr>
              <a:xfrm>
                <a:off x="6249032" y="3859581"/>
                <a:ext cx="54079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  <a:latin typeface="Georgia" panose="02040502050405020303" pitchFamily="18" charset="0"/>
                  </a:rPr>
                  <a:t>Spatial Analysis of Epileptic Activities</a:t>
                </a:r>
                <a:endParaRPr lang="en-IN" sz="1600">
                  <a:solidFill>
                    <a:srgbClr val="FF0000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F72E69-85D6-6925-A245-9A4C8D0CBD2A}"/>
                  </a:ext>
                </a:extLst>
              </p:cNvPr>
              <p:cNvSpPr/>
              <p:nvPr/>
            </p:nvSpPr>
            <p:spPr>
              <a:xfrm>
                <a:off x="6344337" y="3859581"/>
                <a:ext cx="5407947" cy="2938837"/>
              </a:xfrm>
              <a:prstGeom prst="rect">
                <a:avLst/>
              </a:prstGeom>
              <a:solidFill>
                <a:srgbClr val="FF0000">
                  <a:alpha val="5000"/>
                </a:srgb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213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DD407C1B-67B6-B531-EF62-5692D8F170E0}"/>
              </a:ext>
            </a:extLst>
          </p:cNvPr>
          <p:cNvGrpSpPr/>
          <p:nvPr/>
        </p:nvGrpSpPr>
        <p:grpSpPr>
          <a:xfrm>
            <a:off x="-4221480" y="-944879"/>
            <a:ext cx="19598640" cy="8090420"/>
            <a:chOff x="-3383280" y="-1036319"/>
            <a:chExt cx="19598640" cy="809042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12EAE81-604F-F411-A60B-026BC2D78D6B}"/>
                </a:ext>
              </a:extLst>
            </p:cNvPr>
            <p:cNvGrpSpPr/>
            <p:nvPr/>
          </p:nvGrpSpPr>
          <p:grpSpPr>
            <a:xfrm>
              <a:off x="-3383280" y="-1036319"/>
              <a:ext cx="19598640" cy="8090420"/>
              <a:chOff x="-3474720" y="-1097279"/>
              <a:chExt cx="19598640" cy="809042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A3F8B93-889F-F151-919B-36721DABE74B}"/>
                  </a:ext>
                </a:extLst>
              </p:cNvPr>
              <p:cNvGrpSpPr/>
              <p:nvPr/>
            </p:nvGrpSpPr>
            <p:grpSpPr>
              <a:xfrm>
                <a:off x="-3474720" y="-1067091"/>
                <a:ext cx="9312616" cy="8030045"/>
                <a:chOff x="44104" y="721548"/>
                <a:chExt cx="5872800" cy="5323891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D1A60B09-0C17-868D-75DA-815958CDA16B}"/>
                    </a:ext>
                  </a:extLst>
                </p:cNvPr>
                <p:cNvGrpSpPr/>
                <p:nvPr/>
              </p:nvGrpSpPr>
              <p:grpSpPr>
                <a:xfrm>
                  <a:off x="2841357" y="3957995"/>
                  <a:ext cx="2911368" cy="1924987"/>
                  <a:chOff x="5646459" y="-1076650"/>
                  <a:chExt cx="2911368" cy="1924987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82C6FDBF-01BE-7279-2B42-5037D97B3D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028876" y="-807126"/>
                    <a:ext cx="1528951" cy="1224669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26D09782-8BCC-1BAA-8603-07899E5155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089"/>
                  <a:stretch/>
                </p:blipFill>
                <p:spPr>
                  <a:xfrm>
                    <a:off x="5669986" y="-57512"/>
                    <a:ext cx="1295699" cy="905849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2F44AE4B-EC6A-F613-5526-D4743826E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r="43409"/>
                  <a:stretch/>
                </p:blipFill>
                <p:spPr>
                  <a:xfrm>
                    <a:off x="5646459" y="-1076650"/>
                    <a:ext cx="1354873" cy="7182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61ACAF5B-B419-93F3-06FF-7949F5DD2D7B}"/>
                    </a:ext>
                  </a:extLst>
                </p:cNvPr>
                <p:cNvGrpSpPr/>
                <p:nvPr/>
              </p:nvGrpSpPr>
              <p:grpSpPr>
                <a:xfrm>
                  <a:off x="215168" y="4212973"/>
                  <a:ext cx="2518215" cy="1689081"/>
                  <a:chOff x="4581632" y="515107"/>
                  <a:chExt cx="2518215" cy="168908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B2D2A680-0002-71E9-9E0A-8EBA487E2E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6426" b="55432"/>
                  <a:stretch/>
                </p:blipFill>
                <p:spPr>
                  <a:xfrm>
                    <a:off x="4631983" y="515107"/>
                    <a:ext cx="2359356" cy="578735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1224C356-B798-5DB7-33F1-033572FA8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45174" r="23078"/>
                  <a:stretch/>
                </p:blipFill>
                <p:spPr>
                  <a:xfrm>
                    <a:off x="4581632" y="1087474"/>
                    <a:ext cx="2462011" cy="71195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2744008-7E52-F56F-9CA6-4B9E022DE478}"/>
                      </a:ext>
                    </a:extLst>
                  </p:cNvPr>
                  <p:cNvSpPr txBox="1"/>
                  <p:nvPr/>
                </p:nvSpPr>
                <p:spPr>
                  <a:xfrm>
                    <a:off x="4763310" y="2042605"/>
                    <a:ext cx="880700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>
                        <a:latin typeface="Georgia" panose="02040502050405020303" pitchFamily="18" charset="0"/>
                      </a:rPr>
                      <a:t>Si Wafer</a:t>
                    </a:r>
                    <a:endParaRPr lang="en-IN" sz="1050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3DC0D82-0CB0-22A1-4CAB-F1F77191E8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76476" y="1838415"/>
                    <a:ext cx="375580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>
                        <a:latin typeface="Georgia" panose="02040502050405020303" pitchFamily="18" charset="0"/>
                      </a:rPr>
                      <a:t>Ti/Au</a:t>
                    </a:r>
                    <a:endParaRPr lang="en-IN" sz="1050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EB9CD6-5121-9D66-E6A6-D442A7900E91}"/>
                      </a:ext>
                    </a:extLst>
                  </p:cNvPr>
                  <p:cNvSpPr txBox="1"/>
                  <p:nvPr/>
                </p:nvSpPr>
                <p:spPr>
                  <a:xfrm>
                    <a:off x="5544208" y="2038787"/>
                    <a:ext cx="1509983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>
                        <a:latin typeface="Georgia" panose="02040502050405020303" pitchFamily="18" charset="0"/>
                      </a:rPr>
                      <a:t>Thermally Grown Oxide</a:t>
                    </a:r>
                    <a:endParaRPr lang="en-IN" sz="1050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3F0938B-F264-3D53-8A78-E75E6267F03B}"/>
                      </a:ext>
                    </a:extLst>
                  </p:cNvPr>
                  <p:cNvSpPr txBox="1"/>
                  <p:nvPr/>
                </p:nvSpPr>
                <p:spPr>
                  <a:xfrm>
                    <a:off x="5447518" y="1847579"/>
                    <a:ext cx="1652329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>
                        <a:latin typeface="Georgia" panose="02040502050405020303" pitchFamily="18" charset="0"/>
                      </a:rPr>
                      <a:t>Oxide deposited by PECVD</a:t>
                    </a:r>
                    <a:endParaRPr lang="en-IN" sz="1050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F1F5487-37D9-0454-1ABE-3BD6D8B34312}"/>
                      </a:ext>
                    </a:extLst>
                  </p:cNvPr>
                  <p:cNvSpPr/>
                  <p:nvPr/>
                </p:nvSpPr>
                <p:spPr>
                  <a:xfrm>
                    <a:off x="5227787" y="1874934"/>
                    <a:ext cx="144000" cy="108000"/>
                  </a:xfrm>
                  <a:prstGeom prst="rect">
                    <a:avLst/>
                  </a:prstGeom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4C789C4D-5E28-7385-032D-94EFEF9993E4}"/>
                      </a:ext>
                    </a:extLst>
                  </p:cNvPr>
                  <p:cNvSpPr/>
                  <p:nvPr/>
                </p:nvSpPr>
                <p:spPr>
                  <a:xfrm>
                    <a:off x="5299787" y="2049703"/>
                    <a:ext cx="144000" cy="108000"/>
                  </a:xfrm>
                  <a:prstGeom prst="rect">
                    <a:avLst/>
                  </a:prstGeom>
                  <a:solidFill>
                    <a:srgbClr val="88AC86"/>
                  </a:solidFill>
                  <a:ln>
                    <a:solidFill>
                      <a:srgbClr val="88AC8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006E838-0F53-8033-A7A4-4CB61B286315}"/>
                      </a:ext>
                    </a:extLst>
                  </p:cNvPr>
                  <p:cNvSpPr/>
                  <p:nvPr/>
                </p:nvSpPr>
                <p:spPr>
                  <a:xfrm>
                    <a:off x="4581632" y="1858692"/>
                    <a:ext cx="144000" cy="108000"/>
                  </a:xfrm>
                  <a:prstGeom prst="rect">
                    <a:avLst/>
                  </a:prstGeom>
                  <a:solidFill>
                    <a:srgbClr val="E8CE90"/>
                  </a:solidFill>
                  <a:ln>
                    <a:solidFill>
                      <a:srgbClr val="E8CE9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B26500E-B705-4304-BE74-182F2E7C28B4}"/>
                      </a:ext>
                    </a:extLst>
                  </p:cNvPr>
                  <p:cNvSpPr/>
                  <p:nvPr/>
                </p:nvSpPr>
                <p:spPr>
                  <a:xfrm>
                    <a:off x="4581632" y="2073251"/>
                    <a:ext cx="144000" cy="108000"/>
                  </a:xfrm>
                  <a:prstGeom prst="rect">
                    <a:avLst/>
                  </a:prstGeom>
                  <a:solidFill>
                    <a:srgbClr val="747474"/>
                  </a:solidFill>
                  <a:ln>
                    <a:solidFill>
                      <a:srgbClr val="74747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A12A834-AF3C-7BE2-FB44-5856422CD845}"/>
                    </a:ext>
                  </a:extLst>
                </p:cNvPr>
                <p:cNvGrpSpPr/>
                <p:nvPr/>
              </p:nvGrpSpPr>
              <p:grpSpPr>
                <a:xfrm>
                  <a:off x="44104" y="1060848"/>
                  <a:ext cx="4109512" cy="2091280"/>
                  <a:chOff x="-604969" y="758135"/>
                  <a:chExt cx="4109512" cy="2091280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1067F9C-C827-C0AB-0D5B-594ADF5B6039}"/>
                      </a:ext>
                    </a:extLst>
                  </p:cNvPr>
                  <p:cNvSpPr txBox="1"/>
                  <p:nvPr/>
                </p:nvSpPr>
                <p:spPr>
                  <a:xfrm>
                    <a:off x="-419215" y="1353117"/>
                    <a:ext cx="589606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000">
                        <a:latin typeface="Georgia" panose="02040502050405020303" pitchFamily="18" charset="0"/>
                      </a:rPr>
                      <a:t>Dongle</a:t>
                    </a:r>
                  </a:p>
                  <a:p>
                    <a:pPr algn="ctr"/>
                    <a:r>
                      <a:rPr lang="en-US" sz="1000">
                        <a:latin typeface="Georgia" panose="02040502050405020303" pitchFamily="18" charset="0"/>
                      </a:rPr>
                      <a:t>Receiver</a:t>
                    </a:r>
                    <a:endParaRPr lang="en-IN" sz="1000">
                      <a:latin typeface="Georgia" panose="02040502050405020303" pitchFamily="18" charset="0"/>
                    </a:endParaRPr>
                  </a:p>
                </p:txBody>
              </p: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98372C5E-CABF-A15C-0193-DBABF4CC1D47}"/>
                      </a:ext>
                    </a:extLst>
                  </p:cNvPr>
                  <p:cNvGrpSpPr/>
                  <p:nvPr/>
                </p:nvGrpSpPr>
                <p:grpSpPr>
                  <a:xfrm>
                    <a:off x="-604969" y="758135"/>
                    <a:ext cx="4109512" cy="2091280"/>
                    <a:chOff x="-604969" y="758135"/>
                    <a:chExt cx="4109512" cy="2091280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BCF56BA4-8A0F-E59B-6E1A-A6072C0EA7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604969" y="1687683"/>
                      <a:ext cx="115562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1000">
                          <a:latin typeface="Georgia" panose="02040502050405020303" pitchFamily="18" charset="0"/>
                        </a:rPr>
                        <a:t>Micromanipulator</a:t>
                      </a:r>
                    </a:p>
                    <a:p>
                      <a:pPr algn="ctr"/>
                      <a:r>
                        <a:rPr lang="en-US" sz="1000">
                          <a:latin typeface="Georgia" panose="02040502050405020303" pitchFamily="18" charset="0"/>
                        </a:rPr>
                        <a:t>Controller</a:t>
                      </a:r>
                      <a:endParaRPr lang="en-IN" sz="1000">
                        <a:latin typeface="Georgia" panose="02040502050405020303" pitchFamily="18" charset="0"/>
                      </a:endParaRPr>
                    </a:p>
                  </p:txBody>
                </p: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7E478BB9-A437-25E3-2784-50C2CD1957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07658" y="758135"/>
                      <a:ext cx="3812201" cy="2091280"/>
                      <a:chOff x="-307658" y="758135"/>
                      <a:chExt cx="3812201" cy="2091280"/>
                    </a:xfrm>
                  </p:grpSpPr>
                  <p:pic>
                    <p:nvPicPr>
                      <p:cNvPr id="26" name="Picture 25">
                        <a:extLst>
                          <a:ext uri="{FF2B5EF4-FFF2-40B4-BE49-F238E27FC236}">
                            <a16:creationId xmlns:a16="http://schemas.microsoft.com/office/drawing/2014/main" id="{C844181D-97DF-0D62-971C-CE43B4F9EE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343" y="949513"/>
                        <a:ext cx="3251200" cy="189990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AC4BED27-9D1B-7307-E8B1-57391E2688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654" y="818054"/>
                        <a:ext cx="2008182" cy="1863419"/>
                        <a:chOff x="1165348" y="979653"/>
                        <a:chExt cx="2008182" cy="1863419"/>
                      </a:xfrm>
                    </p:grpSpPr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B9DA560D-0258-202D-98D8-D5D33371BD0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092852" y="979653"/>
                          <a:ext cx="1080678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50">
                              <a:latin typeface="Georgia" panose="02040502050405020303" pitchFamily="18" charset="0"/>
                            </a:rPr>
                            <a:t>Cyton Daisy Acquisition Board</a:t>
                          </a:r>
                          <a:endParaRPr lang="en-IN" sz="1050">
                            <a:latin typeface="Georgia" panose="02040502050405020303" pitchFamily="18" charset="0"/>
                          </a:endParaRPr>
                        </a:p>
                      </p:txBody>
                    </p:sp>
                    <p:cxnSp>
                      <p:nvCxnSpPr>
                        <p:cNvPr id="34" name="Straight Arrow Connector 33">
                          <a:extLst>
                            <a:ext uri="{FF2B5EF4-FFF2-40B4-BE49-F238E27FC236}">
                              <a16:creationId xmlns:a16="http://schemas.microsoft.com/office/drawing/2014/main" id="{37B45CE4-FDAF-407A-E614-615B48F5AFB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419509" y="1292019"/>
                          <a:ext cx="1424" cy="278491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8C19CDD6-32BC-DF70-E0ED-06A34B9630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65348" y="2681489"/>
                          <a:ext cx="1007850" cy="1615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50">
                              <a:latin typeface="Georgia" panose="02040502050405020303" pitchFamily="18" charset="0"/>
                            </a:rPr>
                            <a:t>Rodent Adapter</a:t>
                          </a:r>
                          <a:endParaRPr lang="en-IN" sz="1050">
                            <a:latin typeface="Georgia" panose="02040502050405020303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28" name="Straight Arrow Connector 27">
                        <a:extLst>
                          <a:ext uri="{FF2B5EF4-FFF2-40B4-BE49-F238E27FC236}">
                            <a16:creationId xmlns:a16="http://schemas.microsoft.com/office/drawing/2014/main" id="{F68A39B9-F1C9-3D37-F9E9-6DD7A72BBB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307658" y="1085672"/>
                        <a:ext cx="741998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AC6A286-98DF-AC02-18A7-C0A6C282D4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266032" y="758135"/>
                        <a:ext cx="58960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>
                            <a:latin typeface="Georgia" panose="02040502050405020303" pitchFamily="18" charset="0"/>
                          </a:rPr>
                          <a:t>Temporal Traces</a:t>
                        </a:r>
                        <a:endParaRPr lang="en-IN" sz="1000">
                          <a:latin typeface="Georgia" panose="02040502050405020303" pitchFamily="18" charset="0"/>
                        </a:endParaRPr>
                      </a:p>
                    </p:txBody>
                  </p:sp>
                  <p:cxnSp>
                    <p:nvCxnSpPr>
                      <p:cNvPr id="30" name="Straight Arrow Connector 29">
                        <a:extLst>
                          <a:ext uri="{FF2B5EF4-FFF2-40B4-BE49-F238E27FC236}">
                            <a16:creationId xmlns:a16="http://schemas.microsoft.com/office/drawing/2014/main" id="{667EDB6C-AC0F-8B4D-6C94-07D3007A48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307658" y="1339967"/>
                        <a:ext cx="615315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Arrow Connector 30">
                        <a:extLst>
                          <a:ext uri="{FF2B5EF4-FFF2-40B4-BE49-F238E27FC236}">
                            <a16:creationId xmlns:a16="http://schemas.microsoft.com/office/drawing/2014/main" id="{9ED943BA-8281-25AA-1000-CA0EFBB00C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8685" y="2162498"/>
                        <a:ext cx="176073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652FAD34-2E99-A9CE-7DE8-97FD14832B7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6121" y="2185030"/>
                        <a:ext cx="115562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>
                            <a:latin typeface="Georgia" panose="02040502050405020303" pitchFamily="18" charset="0"/>
                          </a:rPr>
                          <a:t>Micromanipulator</a:t>
                        </a:r>
                      </a:p>
                    </p:txBody>
                  </p:sp>
                </p:grpSp>
              </p:grp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77AECF31-CC66-3DC3-6B67-9E14EE002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419215" y="2010358"/>
                    <a:ext cx="1189984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DA75EE97-BA1F-B3D4-F85D-5C95ADC401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3574" y="2492983"/>
                    <a:ext cx="176073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BEB271F-D6D3-9484-7735-28230AEB9437}"/>
                    </a:ext>
                  </a:extLst>
                </p:cNvPr>
                <p:cNvSpPr txBox="1"/>
                <p:nvPr/>
              </p:nvSpPr>
              <p:spPr>
                <a:xfrm>
                  <a:off x="224313" y="744404"/>
                  <a:ext cx="396652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chemeClr val="accent1"/>
                      </a:solidFill>
                      <a:latin typeface="Georgia" panose="02040502050405020303" pitchFamily="18" charset="0"/>
                    </a:rPr>
                    <a:t>Schematic Illustration</a:t>
                  </a:r>
                  <a:endParaRPr lang="en-IN" sz="1600">
                    <a:solidFill>
                      <a:schemeClr val="accent1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C6C9167-6E9B-C391-16B7-69A1FFA1C1AE}"/>
                    </a:ext>
                  </a:extLst>
                </p:cNvPr>
                <p:cNvSpPr/>
                <p:nvPr/>
              </p:nvSpPr>
              <p:spPr>
                <a:xfrm>
                  <a:off x="44104" y="721548"/>
                  <a:ext cx="4230485" cy="2562827"/>
                </a:xfrm>
                <a:prstGeom prst="rect">
                  <a:avLst/>
                </a:prstGeom>
                <a:solidFill>
                  <a:schemeClr val="accent1">
                    <a:alpha val="5000"/>
                  </a:scheme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774CA5EE-70B7-99AD-19D6-8BDA934AE631}"/>
                    </a:ext>
                  </a:extLst>
                </p:cNvPr>
                <p:cNvSpPr/>
                <p:nvPr/>
              </p:nvSpPr>
              <p:spPr>
                <a:xfrm>
                  <a:off x="59344" y="3482612"/>
                  <a:ext cx="5857560" cy="2562827"/>
                </a:xfrm>
                <a:prstGeom prst="rect">
                  <a:avLst/>
                </a:prstGeom>
                <a:solidFill>
                  <a:schemeClr val="accent1">
                    <a:alpha val="5000"/>
                  </a:scheme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26131B7-B147-7F2A-3C32-CB2A0E868F93}"/>
                    </a:ext>
                  </a:extLst>
                </p:cNvPr>
                <p:cNvSpPr txBox="1"/>
                <p:nvPr/>
              </p:nvSpPr>
              <p:spPr>
                <a:xfrm>
                  <a:off x="103832" y="3551027"/>
                  <a:ext cx="46358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  <a:latin typeface="Georgia" panose="02040502050405020303" pitchFamily="18" charset="0"/>
                    </a:rPr>
                    <a:t>Microneedle Fabrication Characterization</a:t>
                  </a:r>
                  <a:endParaRPr lang="en-IN" sz="1600" dirty="0">
                    <a:solidFill>
                      <a:schemeClr val="accent1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6CA3264-C9D9-D2D1-FC75-017941AB23D6}"/>
                  </a:ext>
                </a:extLst>
              </p:cNvPr>
              <p:cNvGrpSpPr/>
              <p:nvPr/>
            </p:nvGrpSpPr>
            <p:grpSpPr>
              <a:xfrm>
                <a:off x="6048268" y="-1097279"/>
                <a:ext cx="10075652" cy="8090420"/>
                <a:chOff x="6716607" y="3506597"/>
                <a:chExt cx="4681956" cy="3535910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933413F-5DC1-275F-6514-447D5F1D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87055" y="3859281"/>
                  <a:ext cx="4341059" cy="3132000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3742367-36E1-624C-532D-51D90C0F6514}"/>
                    </a:ext>
                  </a:extLst>
                </p:cNvPr>
                <p:cNvSpPr/>
                <p:nvPr/>
              </p:nvSpPr>
              <p:spPr>
                <a:xfrm>
                  <a:off x="6716607" y="3532984"/>
                  <a:ext cx="4681956" cy="3509523"/>
                </a:xfrm>
                <a:prstGeom prst="rect">
                  <a:avLst/>
                </a:prstGeom>
                <a:solidFill>
                  <a:srgbClr val="FF0000">
                    <a:alpha val="5000"/>
                  </a:srgbClr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5FE47A4-606F-3DEE-A078-9D286E807B55}"/>
                    </a:ext>
                  </a:extLst>
                </p:cNvPr>
                <p:cNvSpPr txBox="1"/>
                <p:nvPr/>
              </p:nvSpPr>
              <p:spPr>
                <a:xfrm>
                  <a:off x="7777099" y="3506597"/>
                  <a:ext cx="265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  <a:latin typeface="Georgia" panose="02040502050405020303" pitchFamily="18" charset="0"/>
                    </a:rPr>
                    <a:t>Acquired Temporal Traces</a:t>
                  </a:r>
                  <a:endParaRPr lang="en-IN" sz="1600" dirty="0">
                    <a:solidFill>
                      <a:srgbClr val="FF0000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CD4538-A4D2-8095-F5BB-72AC7331FD77}"/>
                </a:ext>
              </a:extLst>
            </p:cNvPr>
            <p:cNvGrpSpPr/>
            <p:nvPr/>
          </p:nvGrpSpPr>
          <p:grpSpPr>
            <a:xfrm>
              <a:off x="3502285" y="-1012815"/>
              <a:ext cx="2504621" cy="3872206"/>
              <a:chOff x="10528569" y="637271"/>
              <a:chExt cx="1443523" cy="257450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FC5BC45D-F183-A8F3-7FBB-7464941E4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37" r="10342" b="40199"/>
              <a:stretch/>
            </p:blipFill>
            <p:spPr>
              <a:xfrm>
                <a:off x="10667834" y="995320"/>
                <a:ext cx="1060098" cy="900000"/>
              </a:xfrm>
              <a:prstGeom prst="rect">
                <a:avLst/>
              </a:prstGeom>
            </p:spPr>
          </p:pic>
          <p:pic>
            <p:nvPicPr>
              <p:cNvPr id="60" name="Picture 59" descr="A picture containing indoor, tool&#10;&#10;Description automatically generated">
                <a:extLst>
                  <a:ext uri="{FF2B5EF4-FFF2-40B4-BE49-F238E27FC236}">
                    <a16:creationId xmlns:a16="http://schemas.microsoft.com/office/drawing/2014/main" id="{CE1A2CA3-9BEE-578D-5D41-0B739C10D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10" t="-1" r="35993" b="58719"/>
              <a:stretch/>
            </p:blipFill>
            <p:spPr>
              <a:xfrm>
                <a:off x="10667834" y="2051995"/>
                <a:ext cx="1114174" cy="900000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2BA4C2A-2E46-3A68-644E-3183683B2F56}"/>
                  </a:ext>
                </a:extLst>
              </p:cNvPr>
              <p:cNvGrpSpPr/>
              <p:nvPr/>
            </p:nvGrpSpPr>
            <p:grpSpPr>
              <a:xfrm>
                <a:off x="10528569" y="637271"/>
                <a:ext cx="1443523" cy="2574504"/>
                <a:chOff x="10058591" y="624722"/>
                <a:chExt cx="1443523" cy="2574504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2140940-8F0E-AFB3-703E-E59ED4A4F76A}"/>
                    </a:ext>
                  </a:extLst>
                </p:cNvPr>
                <p:cNvSpPr/>
                <p:nvPr/>
              </p:nvSpPr>
              <p:spPr>
                <a:xfrm>
                  <a:off x="10058591" y="636399"/>
                  <a:ext cx="1443523" cy="2562827"/>
                </a:xfrm>
                <a:prstGeom prst="rect">
                  <a:avLst/>
                </a:prstGeom>
                <a:solidFill>
                  <a:schemeClr val="accent1">
                    <a:alpha val="5000"/>
                  </a:schemeClr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6103C90-3239-D4DD-80A2-586E3F5FB310}"/>
                    </a:ext>
                  </a:extLst>
                </p:cNvPr>
                <p:cNvSpPr txBox="1"/>
                <p:nvPr/>
              </p:nvSpPr>
              <p:spPr>
                <a:xfrm>
                  <a:off x="10088040" y="624722"/>
                  <a:ext cx="138462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  <a:latin typeface="Georgia" panose="02040502050405020303" pitchFamily="18" charset="0"/>
                    </a:rPr>
                    <a:t>Implantation</a:t>
                  </a:r>
                  <a:endParaRPr lang="en-IN" sz="1600" dirty="0">
                    <a:solidFill>
                      <a:schemeClr val="accent1"/>
                    </a:solidFill>
                    <a:latin typeface="Georgia" panose="020405020504050203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422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D1CA09F4-7418-B8FB-94C1-32837147A8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D6242D-40EE-A564-03FC-1F5983E0343E}"/>
              </a:ext>
            </a:extLst>
          </p:cNvPr>
          <p:cNvGrpSpPr/>
          <p:nvPr/>
        </p:nvGrpSpPr>
        <p:grpSpPr>
          <a:xfrm>
            <a:off x="-2316481" y="0"/>
            <a:ext cx="18196561" cy="6858000"/>
            <a:chOff x="-2316481" y="0"/>
            <a:chExt cx="18196561" cy="6858000"/>
          </a:xfrm>
        </p:grpSpPr>
        <p:pic>
          <p:nvPicPr>
            <p:cNvPr id="5" name="Picture 4" descr="A person holding a trophy&#10;&#10;AI-generated content may be incorrect.">
              <a:extLst>
                <a:ext uri="{FF2B5EF4-FFF2-40B4-BE49-F238E27FC236}">
                  <a16:creationId xmlns:a16="http://schemas.microsoft.com/office/drawing/2014/main" id="{EAF71E97-D5F9-60D7-B538-97A57AEF3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02"/>
            <a:stretch/>
          </p:blipFill>
          <p:spPr>
            <a:xfrm>
              <a:off x="9845040" y="298008"/>
              <a:ext cx="6035040" cy="62619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B480C1-35A8-DDB9-B470-5E53D4DB1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16481" y="0"/>
              <a:ext cx="1175657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6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46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Rathin K Joshi</dc:creator>
  <cp:lastModifiedBy>Rathin K Joshi</cp:lastModifiedBy>
  <cp:revision>2</cp:revision>
  <dcterms:created xsi:type="dcterms:W3CDTF">2025-02-26T13:37:13Z</dcterms:created>
  <dcterms:modified xsi:type="dcterms:W3CDTF">2025-02-27T12:44:47Z</dcterms:modified>
</cp:coreProperties>
</file>